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Spectral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CTc0iWe2wO1pSYkog0EcihCmQ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pectral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Spectral-italic.fntdata"/><Relationship Id="rId6" Type="http://schemas.openxmlformats.org/officeDocument/2006/relationships/slide" Target="slides/slide2.xml"/><Relationship Id="rId18" Type="http://schemas.openxmlformats.org/officeDocument/2006/relationships/font" Target="fonts/Spectral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ppCon/CppCon2017/blob/master/Presentations/When%20a%20Microsecond%20Is%20an%20Eternity/When%20a%20Microsecond%20Is%20an%20Eternity%20-%20Carl%20Cook%20-%20CppCon%202017.pdf" TargetMode="External"/><Relationship Id="rId3" Type="http://schemas.openxmlformats.org/officeDocument/2006/relationships/hyperlink" Target="https://blog.cloudflare.com/branch-predictor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7a76f61f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07a76f61f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Sources: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https://github.com/CppCon/CppCon2017/blob/master/Presentations/When%20a%20Microsecond%20Is%20an%20Eternity/When%20a%20Microsecond%20Is%20an%20Eternity%20-%20Carl%20Cook%20-%20CppCon%202017.pdf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https://blog.cloudflare.com/branch-predictor/</a:t>
            </a:r>
            <a:r>
              <a:rPr lang="en-US"/>
              <a:t> </a:t>
            </a:r>
            <a:endParaRPr/>
          </a:p>
        </p:txBody>
      </p:sp>
      <p:sp>
        <p:nvSpPr>
          <p:cNvPr id="105" name="Google Shape;105;g307a76f61fe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121dee0a3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5121dee0a3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Transition</a:t>
            </a:r>
            <a:endParaRPr/>
          </a:p>
        </p:txBody>
      </p:sp>
      <p:sp>
        <p:nvSpPr>
          <p:cNvPr id="199" name="Google Shape;199;g35121dee0a3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014075cd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5014075cd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206" name="Google Shape;206;g35014075cd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7a76f61fe_0_3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07a76f61fe_0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07a76f61fe_0_3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039fbb223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4039fbb223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20" name="Google Shape;120;g34039fbb223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Transition</a:t>
            </a:r>
            <a:endParaRPr/>
          </a:p>
        </p:txBody>
      </p:sp>
      <p:sp>
        <p:nvSpPr>
          <p:cNvPr id="152" name="Google Shape;1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838604751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0838604751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59" name="Google Shape;159;g30838604751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121dee0a3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5121dee0a3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Transition</a:t>
            </a:r>
            <a:endParaRPr/>
          </a:p>
        </p:txBody>
      </p:sp>
      <p:sp>
        <p:nvSpPr>
          <p:cNvPr id="169" name="Google Shape;169;g35121dee0a3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031f6ef9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4031f6ef9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76" name="Google Shape;176;g34031f6ef95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121dee0a3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5121dee0a3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Transition</a:t>
            </a:r>
            <a:endParaRPr/>
          </a:p>
        </p:txBody>
      </p:sp>
      <p:sp>
        <p:nvSpPr>
          <p:cNvPr id="184" name="Google Shape;184;g35121dee0a3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036f32c1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5036f32c1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91" name="Google Shape;191;g35036f32c1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441918" y="3329790"/>
            <a:ext cx="4941771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4" name="Google Shape;74;p18"/>
          <p:cNvCxnSpPr/>
          <p:nvPr/>
        </p:nvCxnSpPr>
        <p:spPr>
          <a:xfrm>
            <a:off x="3990667" y="0"/>
            <a:ext cx="1126278" cy="25122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18"/>
          <p:cNvSpPr/>
          <p:nvPr>
            <p:ph idx="2" type="pic"/>
          </p:nvPr>
        </p:nvSpPr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" name="Google Shape;78;p22"/>
          <p:cNvGrpSpPr/>
          <p:nvPr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79" name="Google Shape;79;p2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2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LcPeriod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22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838201" y="895350"/>
            <a:ext cx="3247662" cy="1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>
            <a:off x="838200" y="2813049"/>
            <a:ext cx="3247662" cy="32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1" type="ftr"/>
          </p:nvPr>
        </p:nvSpPr>
        <p:spPr>
          <a:xfrm>
            <a:off x="731615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2" name="Google Shape;92;p24"/>
          <p:cNvGrpSpPr/>
          <p:nvPr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93" name="Google Shape;93;p24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24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3"/>
          <p:cNvCxnSpPr/>
          <p:nvPr/>
        </p:nvCxnSpPr>
        <p:spPr>
          <a:xfrm rot="10800000">
            <a:off x="3094182" y="0"/>
            <a:ext cx="1745673" cy="38977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23"/>
          <p:cNvSpPr txBox="1"/>
          <p:nvPr>
            <p:ph type="title"/>
          </p:nvPr>
        </p:nvSpPr>
        <p:spPr>
          <a:xfrm>
            <a:off x="5476874" y="1671639"/>
            <a:ext cx="5884027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/>
          <p:nvPr>
            <p:ph idx="2" type="pic"/>
          </p:nvPr>
        </p:nvSpPr>
        <p:spPr>
          <a:xfrm>
            <a:off x="-28230" y="-9144"/>
            <a:ext cx="5481955" cy="687628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3"/>
          <p:cNvSpPr txBox="1"/>
          <p:nvPr>
            <p:ph idx="11" type="ftr"/>
          </p:nvPr>
        </p:nvSpPr>
        <p:spPr>
          <a:xfrm>
            <a:off x="825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5453725" y="3660774"/>
            <a:ext cx="5907176" cy="253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6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1333500" y="2674013"/>
            <a:ext cx="2895600" cy="3269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2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26" name="Google Shape;26;p2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2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" name="Google Shape;28;p26"/>
          <p:cNvSpPr txBox="1"/>
          <p:nvPr>
            <p:ph type="title"/>
          </p:nvPr>
        </p:nvSpPr>
        <p:spPr>
          <a:xfrm>
            <a:off x="838200" y="3535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1" type="ftr"/>
          </p:nvPr>
        </p:nvSpPr>
        <p:spPr>
          <a:xfrm>
            <a:off x="8382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accen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838200" y="2705177"/>
            <a:ext cx="5733772" cy="44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25"/>
          <p:cNvSpPr txBox="1"/>
          <p:nvPr>
            <p:ph idx="2" type="body"/>
          </p:nvPr>
        </p:nvSpPr>
        <p:spPr>
          <a:xfrm>
            <a:off x="838199" y="3154166"/>
            <a:ext cx="5733773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3" type="body"/>
          </p:nvPr>
        </p:nvSpPr>
        <p:spPr>
          <a:xfrm>
            <a:off x="7887108" y="2705177"/>
            <a:ext cx="3943627" cy="44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25"/>
          <p:cNvSpPr txBox="1"/>
          <p:nvPr>
            <p:ph idx="4" type="body"/>
          </p:nvPr>
        </p:nvSpPr>
        <p:spPr>
          <a:xfrm>
            <a:off x="7887107" y="3164867"/>
            <a:ext cx="3943627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1" type="ftr"/>
          </p:nvPr>
        </p:nvSpPr>
        <p:spPr>
          <a:xfrm>
            <a:off x="84398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25"/>
          <p:cNvPicPr preferRelativeResize="0"/>
          <p:nvPr/>
        </p:nvPicPr>
        <p:blipFill rotWithShape="1">
          <a:blip r:embed="rId2">
            <a:alphaModFix/>
          </a:blip>
          <a:srcRect b="73496" l="18645" r="28732" t="319"/>
          <a:stretch/>
        </p:blipFill>
        <p:spPr>
          <a:xfrm flipH="1" rot="10800000">
            <a:off x="6308436" y="-11"/>
            <a:ext cx="5883564" cy="23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1322388" y="2763078"/>
            <a:ext cx="7288212" cy="340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3" name="Google Shape;43;p19"/>
          <p:cNvGrpSpPr/>
          <p:nvPr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44" name="Google Shape;44;p19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9"/>
            <p:cNvCxnSpPr/>
            <p:nvPr/>
          </p:nvCxnSpPr>
          <p:spPr>
            <a:xfrm flipH="1">
              <a:off x="9381744" y="-25401"/>
              <a:ext cx="2810256" cy="688340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46" name="Google Shape;46;p19"/>
          <p:cNvCxnSpPr/>
          <p:nvPr/>
        </p:nvCxnSpPr>
        <p:spPr>
          <a:xfrm flipH="1" rot="10800000">
            <a:off x="-1" y="-25403"/>
            <a:ext cx="1210573" cy="204816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3">
  <p:cSld name="Section Break 3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ctrTitle"/>
          </p:nvPr>
        </p:nvSpPr>
        <p:spPr>
          <a:xfrm>
            <a:off x="6991350" y="406400"/>
            <a:ext cx="4179570" cy="34579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bg>
      <p:bgPr>
        <a:solidFill>
          <a:schemeClr val="accen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093633" cy="39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1"/>
          <p:cNvSpPr txBox="1"/>
          <p:nvPr>
            <p:ph type="title"/>
          </p:nvPr>
        </p:nvSpPr>
        <p:spPr>
          <a:xfrm>
            <a:off x="2933700" y="568961"/>
            <a:ext cx="8420100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" type="body"/>
          </p:nvPr>
        </p:nvSpPr>
        <p:spPr>
          <a:xfrm>
            <a:off x="2933700" y="2797255"/>
            <a:ext cx="3924300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21"/>
          <p:cNvSpPr txBox="1"/>
          <p:nvPr>
            <p:ph idx="2" type="body"/>
          </p:nvPr>
        </p:nvSpPr>
        <p:spPr>
          <a:xfrm>
            <a:off x="2933700" y="3251596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3" type="body"/>
          </p:nvPr>
        </p:nvSpPr>
        <p:spPr>
          <a:xfrm>
            <a:off x="7410173" y="2797255"/>
            <a:ext cx="3943627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21"/>
          <p:cNvSpPr txBox="1"/>
          <p:nvPr>
            <p:ph idx="4" type="body"/>
          </p:nvPr>
        </p:nvSpPr>
        <p:spPr>
          <a:xfrm>
            <a:off x="7410173" y="3251595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296926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type="title">
  <p:cSld name="TITLE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" type="subTitle"/>
          </p:nvPr>
        </p:nvSpPr>
        <p:spPr>
          <a:xfrm>
            <a:off x="4267200" y="3238103"/>
            <a:ext cx="4179570" cy="28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4" name="Google Shape;6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7"/>
          <p:cNvSpPr txBox="1"/>
          <p:nvPr>
            <p:ph idx="11" type="ftr"/>
          </p:nvPr>
        </p:nvSpPr>
        <p:spPr>
          <a:xfrm>
            <a:off x="4267200" y="6356350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7"/>
          <p:cNvGrpSpPr/>
          <p:nvPr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70" name="Google Shape;70;p17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17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eh8oe6Asp1vrUysqJOZSLoHnNLX6UEl_r1SgLSVXTSA/edit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7a76f61fe_0_5"/>
          <p:cNvSpPr txBox="1"/>
          <p:nvPr>
            <p:ph type="ctrTitle"/>
          </p:nvPr>
        </p:nvSpPr>
        <p:spPr>
          <a:xfrm>
            <a:off x="3620050" y="3859175"/>
            <a:ext cx="8267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Welcome! 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Please, have a seat.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8" name="Google Shape;108;g307a76f61fe_0_5"/>
          <p:cNvSpPr txBox="1"/>
          <p:nvPr/>
        </p:nvSpPr>
        <p:spPr>
          <a:xfrm>
            <a:off x="8351575" y="342200"/>
            <a:ext cx="34515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1" lang="en-US" sz="3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CWRU Quants</a:t>
            </a:r>
            <a:endParaRPr b="0" i="1" sz="3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quants@case.edu</a:t>
            </a:r>
            <a:endParaRPr b="0" i="1" sz="2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121dee0a3_0_41"/>
          <p:cNvSpPr txBox="1"/>
          <p:nvPr/>
        </p:nvSpPr>
        <p:spPr>
          <a:xfrm>
            <a:off x="6991350" y="406400"/>
            <a:ext cx="41796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Education Team</a:t>
            </a:r>
            <a:endParaRPr b="0" i="0" sz="36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2" name="Google Shape;202;g35121dee0a3_0_41"/>
          <p:cNvSpPr txBox="1"/>
          <p:nvPr/>
        </p:nvSpPr>
        <p:spPr>
          <a:xfrm>
            <a:off x="5951850" y="3503825"/>
            <a:ext cx="56841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&lt;QUOTE&gt;</a:t>
            </a:r>
            <a:endParaRPr b="0" i="1" sz="18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014075cdf_0_0"/>
          <p:cNvSpPr txBox="1"/>
          <p:nvPr/>
        </p:nvSpPr>
        <p:spPr>
          <a:xfrm>
            <a:off x="864925" y="942550"/>
            <a:ext cx="5216700" cy="54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Gained experience by reading papers and breaking them down into fundamental topics.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Interesting Paper: </a:t>
            </a:r>
            <a:r>
              <a:rPr i="1"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Unbiased Markov Chain Monte Carlo with Coupling</a:t>
            </a: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– Jacob, Leary, Atchade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MCMC algorithm very useful in finance, </a:t>
            </a: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particularly useful for estimation of parameters in Bayesian models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Typical MCMC requires a “burn-in” period of some number of iterations before accessing the area we want to sample from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○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This is still biased, there’s nothing saying that these estimates are the actual ones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●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This paper finds that using two chains and sampling after they meet gives an </a:t>
            </a:r>
            <a:r>
              <a:rPr b="1"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unbiased estimate</a:t>
            </a: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of your parameter of interest!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9" name="Google Shape;209;g35014075cdf_0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Unbiased MCMC with couplings | Statisfaction" id="210" name="Google Shape;210;g35014075cd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675" y="2773800"/>
            <a:ext cx="3947650" cy="39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kov Chain Monte Carlo (MCMC) methods | Introduction and explanation" id="211" name="Google Shape;211;g35014075cd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2600" y="483500"/>
            <a:ext cx="5457824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7a76f61fe_0_317"/>
          <p:cNvSpPr txBox="1"/>
          <p:nvPr>
            <p:ph idx="12" type="sldNum"/>
          </p:nvPr>
        </p:nvSpPr>
        <p:spPr>
          <a:xfrm>
            <a:off x="9579428" y="6356350"/>
            <a:ext cx="177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g307a76f61fe_0_317"/>
          <p:cNvSpPr txBox="1"/>
          <p:nvPr/>
        </p:nvSpPr>
        <p:spPr>
          <a:xfrm>
            <a:off x="4267200" y="14633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QUESTIONS AND ANSWERS</a:t>
            </a:r>
            <a:endParaRPr b="0" i="0" sz="36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9" name="Google Shape;219;g307a76f61fe_0_317"/>
          <p:cNvSpPr txBox="1"/>
          <p:nvPr/>
        </p:nvSpPr>
        <p:spPr>
          <a:xfrm>
            <a:off x="4267200" y="3923903"/>
            <a:ext cx="41796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Contact us!</a:t>
            </a:r>
            <a:endParaRPr b="0" i="0" sz="18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Email: quants@case.edu</a:t>
            </a:r>
            <a:endParaRPr b="0" i="0" sz="18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Instagram: @cwruquants</a:t>
            </a:r>
            <a:endParaRPr b="0" i="0" sz="18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Agenda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5" name="Google Shape;115;p2"/>
          <p:cNvSpPr txBox="1"/>
          <p:nvPr>
            <p:ph idx="1" type="body"/>
          </p:nvPr>
        </p:nvSpPr>
        <p:spPr>
          <a:xfrm>
            <a:off x="516450" y="2653925"/>
            <a:ext cx="39822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Food!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Exec Updates and Next Years Club Structure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●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Final Report Out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6" name="Google Shape;116;p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039fbb223_0_101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3" name="Google Shape;123;g34039fbb223_0_101"/>
          <p:cNvGrpSpPr/>
          <p:nvPr/>
        </p:nvGrpSpPr>
        <p:grpSpPr>
          <a:xfrm>
            <a:off x="1316814" y="2898349"/>
            <a:ext cx="4343400" cy="1737300"/>
            <a:chOff x="188976" y="2752150"/>
            <a:chExt cx="4343400" cy="1737300"/>
          </a:xfrm>
        </p:grpSpPr>
        <p:sp>
          <p:nvSpPr>
            <p:cNvPr id="124" name="Google Shape;124;g34039fbb223_0_101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34039fbb223_0_101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latin typeface="Spectral"/>
                  <a:ea typeface="Spectral"/>
                  <a:cs typeface="Spectral"/>
                  <a:sym typeface="Spectral"/>
                </a:rPr>
                <a:t>August Matkov</a:t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Treasurer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CS/Finance Rising Senior </a:t>
              </a:r>
              <a:endParaRPr sz="1200"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i="0" sz="12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i="0" sz="12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26" name="Google Shape;126;g34039fbb223_0_101"/>
          <p:cNvGrpSpPr/>
          <p:nvPr/>
        </p:nvGrpSpPr>
        <p:grpSpPr>
          <a:xfrm>
            <a:off x="6228299" y="2898349"/>
            <a:ext cx="4393384" cy="1737300"/>
            <a:chOff x="4643260" y="2752150"/>
            <a:chExt cx="4393384" cy="1737300"/>
          </a:xfrm>
        </p:grpSpPr>
        <p:sp>
          <p:nvSpPr>
            <p:cNvPr id="127" name="Google Shape;127;g34039fbb223_0_101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34039fbb223_0_101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latin typeface="Spectral"/>
                  <a:ea typeface="Spectral"/>
                  <a:cs typeface="Spectral"/>
                  <a:sym typeface="Spectral"/>
                </a:rPr>
                <a:t>Ray Ikome</a:t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Head </a:t>
              </a:r>
              <a:endPara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CS and Math Sophomore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Microsoft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Google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Weatherhead</a:t>
              </a:r>
              <a:endParaRPr i="0" sz="12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i="0" sz="12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29" name="Google Shape;129;g34039fbb223_0_101"/>
          <p:cNvGrpSpPr/>
          <p:nvPr/>
        </p:nvGrpSpPr>
        <p:grpSpPr>
          <a:xfrm>
            <a:off x="1314002" y="4737724"/>
            <a:ext cx="4343400" cy="1737300"/>
            <a:chOff x="188976" y="2752150"/>
            <a:chExt cx="4343400" cy="1737300"/>
          </a:xfrm>
        </p:grpSpPr>
        <p:sp>
          <p:nvSpPr>
            <p:cNvPr id="130" name="Google Shape;130;g34039fbb223_0_101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34039fbb223_0_101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rgbClr val="000000"/>
                  </a:solidFill>
                  <a:latin typeface="Spectral"/>
                  <a:ea typeface="Spectral"/>
                  <a:cs typeface="Spectral"/>
                  <a:sym typeface="Spectral"/>
                </a:rPr>
                <a:t>Sidharth Jindal</a:t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rgbClr val="000000"/>
                  </a:solidFill>
                  <a:latin typeface="Spectral"/>
                  <a:ea typeface="Spectral"/>
                  <a:cs typeface="Spectral"/>
                  <a:sym typeface="Spectral"/>
                </a:rPr>
                <a:t>Head </a:t>
              </a:r>
              <a:endParaRPr sz="12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rgbClr val="000000"/>
                  </a:solidFill>
                  <a:latin typeface="Spectral"/>
                  <a:ea typeface="Spectral"/>
                  <a:cs typeface="Spectral"/>
                  <a:sym typeface="Spectral"/>
                </a:rPr>
                <a:t>Math BS/MS + Econ Sophomore</a:t>
              </a:r>
              <a:endParaRPr sz="12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Spectral"/>
                <a:buChar char="●"/>
              </a:pPr>
              <a:r>
                <a:rPr lang="en-US" sz="1200">
                  <a:latin typeface="Spectral"/>
                  <a:ea typeface="Spectral"/>
                  <a:cs typeface="Spectral"/>
                  <a:sym typeface="Spectral"/>
                </a:rPr>
                <a:t>ML Theory Research @ CWRU Math Department</a:t>
              </a:r>
              <a:endParaRPr sz="12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rgbClr val="000000"/>
                  </a:solidFill>
                  <a:latin typeface="Spectral"/>
                  <a:ea typeface="Spectral"/>
                  <a:cs typeface="Spectral"/>
                  <a:sym typeface="Spectral"/>
                </a:rPr>
                <a:t>TA @ Weatherhead</a:t>
              </a:r>
              <a:endParaRPr sz="12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32" name="Google Shape;132;g34039fbb223_0_101"/>
          <p:cNvGrpSpPr/>
          <p:nvPr/>
        </p:nvGrpSpPr>
        <p:grpSpPr>
          <a:xfrm>
            <a:off x="6225487" y="4737724"/>
            <a:ext cx="4393384" cy="1737300"/>
            <a:chOff x="4643260" y="2752150"/>
            <a:chExt cx="4393384" cy="1737300"/>
          </a:xfrm>
        </p:grpSpPr>
        <p:sp>
          <p:nvSpPr>
            <p:cNvPr id="133" name="Google Shape;133;g34039fbb223_0_101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34039fbb223_0_101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latin typeface="Spectral"/>
                  <a:ea typeface="Spectral"/>
                  <a:cs typeface="Spectral"/>
                  <a:sym typeface="Spectral"/>
                </a:rPr>
                <a:t>Monish Sinha</a:t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Spectral"/>
                <a:buChar char="●"/>
              </a:pPr>
              <a:r>
                <a:rPr lang="en-US" sz="1200">
                  <a:latin typeface="Spectral"/>
                  <a:ea typeface="Spectral"/>
                  <a:cs typeface="Spectral"/>
                  <a:sym typeface="Spectral"/>
                </a:rPr>
                <a:t>Head</a:t>
              </a:r>
              <a:endParaRPr sz="1200"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Rising Data Science Junior</a:t>
              </a:r>
              <a:endParaRPr sz="1200"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135" name="Google Shape;135;g34039fbb223_0_101"/>
          <p:cNvSpPr txBox="1"/>
          <p:nvPr/>
        </p:nvSpPr>
        <p:spPr>
          <a:xfrm>
            <a:off x="1250340" y="446822"/>
            <a:ext cx="8778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2025-2026 </a:t>
            </a:r>
            <a:r>
              <a:rPr lang="en-US" sz="2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Executive Team</a:t>
            </a:r>
            <a:endParaRPr sz="2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36" name="Google Shape;136;g34039fbb223_0_101"/>
          <p:cNvGrpSpPr/>
          <p:nvPr/>
        </p:nvGrpSpPr>
        <p:grpSpPr>
          <a:xfrm>
            <a:off x="1314002" y="1058974"/>
            <a:ext cx="4343400" cy="1737300"/>
            <a:chOff x="188976" y="2752150"/>
            <a:chExt cx="4343400" cy="1737300"/>
          </a:xfrm>
        </p:grpSpPr>
        <p:sp>
          <p:nvSpPr>
            <p:cNvPr id="137" name="Google Shape;137;g34039fbb223_0_101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34039fbb223_0_101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latin typeface="Spectral"/>
                  <a:ea typeface="Spectral"/>
                  <a:cs typeface="Spectral"/>
                  <a:sym typeface="Spectral"/>
                </a:rPr>
                <a:t>Ethan Fang</a:t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rgbClr val="000000"/>
                  </a:solidFill>
                  <a:latin typeface="Spectral"/>
                  <a:ea typeface="Spectral"/>
                  <a:cs typeface="Spectral"/>
                  <a:sym typeface="Spectral"/>
                </a:rPr>
                <a:t>President</a:t>
              </a:r>
              <a:endParaRPr sz="12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Computer Science Rising Senior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Incoming Quant @ Keybank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ML Research </a:t>
              </a:r>
              <a:endParaRPr sz="1200"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39" name="Google Shape;139;g34039fbb223_0_101"/>
          <p:cNvGrpSpPr/>
          <p:nvPr/>
        </p:nvGrpSpPr>
        <p:grpSpPr>
          <a:xfrm>
            <a:off x="6225487" y="1058974"/>
            <a:ext cx="4393384" cy="1737300"/>
            <a:chOff x="4643260" y="2752150"/>
            <a:chExt cx="4393384" cy="1737300"/>
          </a:xfrm>
        </p:grpSpPr>
        <p:sp>
          <p:nvSpPr>
            <p:cNvPr id="140" name="Google Shape;140;g34039fbb223_0_101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34039fbb223_0_101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latin typeface="Spectral"/>
                  <a:ea typeface="Spectral"/>
                  <a:cs typeface="Spectral"/>
                  <a:sym typeface="Spectral"/>
                </a:rPr>
                <a:t>Karel Stryczek</a:t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rgbClr val="000000"/>
                  </a:solidFill>
                  <a:latin typeface="Spectral"/>
                  <a:ea typeface="Spectral"/>
                  <a:cs typeface="Spectral"/>
                  <a:sym typeface="Spectral"/>
                </a:rPr>
                <a:t>Vice President</a:t>
              </a:r>
              <a:endParaRPr sz="1200"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Spectral"/>
                <a:buChar char="●"/>
              </a:pPr>
              <a:r>
                <a:rPr lang="en-US" sz="1200">
                  <a:latin typeface="Spectral"/>
                  <a:ea typeface="Spectral"/>
                  <a:cs typeface="Spectral"/>
                  <a:sym typeface="Spectral"/>
                </a:rPr>
                <a:t>Applied Math and Statistics Rising Junior</a:t>
              </a:r>
              <a:endParaRPr sz="1200"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i="0" sz="12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i="0" sz="12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i="0" sz="12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142" name="Google Shape;142;g34039fbb223_0_101"/>
          <p:cNvPicPr preferRelativeResize="0"/>
          <p:nvPr/>
        </p:nvPicPr>
        <p:blipFill rotWithShape="1">
          <a:blip r:embed="rId3">
            <a:alphaModFix/>
          </a:blip>
          <a:srcRect b="0" l="179" r="179" t="0"/>
          <a:stretch/>
        </p:blipFill>
        <p:spPr>
          <a:xfrm>
            <a:off x="1467588" y="4984349"/>
            <a:ext cx="1256700" cy="12611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g34039fbb223_0_101"/>
          <p:cNvPicPr preferRelativeResize="0"/>
          <p:nvPr/>
        </p:nvPicPr>
        <p:blipFill rotWithShape="1">
          <a:blip r:embed="rId4">
            <a:alphaModFix/>
          </a:blip>
          <a:srcRect b="21060" l="30291" r="30291" t="39523"/>
          <a:stretch/>
        </p:blipFill>
        <p:spPr>
          <a:xfrm>
            <a:off x="1455875" y="1269487"/>
            <a:ext cx="1280160" cy="128016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g34039fbb223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7600" y="3138650"/>
            <a:ext cx="1256700" cy="125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g34039fbb223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576" y="1291400"/>
            <a:ext cx="1256699" cy="12582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g34039fbb223_0_101"/>
          <p:cNvPicPr preferRelativeResize="0"/>
          <p:nvPr/>
        </p:nvPicPr>
        <p:blipFill rotWithShape="1">
          <a:blip r:embed="rId7">
            <a:alphaModFix/>
          </a:blip>
          <a:srcRect b="0" l="179" r="179" t="0"/>
          <a:stretch/>
        </p:blipFill>
        <p:spPr>
          <a:xfrm>
            <a:off x="6420587" y="3136412"/>
            <a:ext cx="1256697" cy="12611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g34039fbb223_0_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0575" y="4908975"/>
            <a:ext cx="1256700" cy="125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g34039fbb223_0_101" title="headshot.JPG"/>
          <p:cNvPicPr preferRelativeResize="0"/>
          <p:nvPr/>
        </p:nvPicPr>
        <p:blipFill rotWithShape="1">
          <a:blip r:embed="rId9">
            <a:alphaModFix/>
          </a:blip>
          <a:srcRect b="21984" l="4061" r="4061" t="0"/>
          <a:stretch/>
        </p:blipFill>
        <p:spPr>
          <a:xfrm>
            <a:off x="1455875" y="1269475"/>
            <a:ext cx="1280152" cy="128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/>
        </p:nvSpPr>
        <p:spPr>
          <a:xfrm>
            <a:off x="6991350" y="406400"/>
            <a:ext cx="41796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Trading Team</a:t>
            </a:r>
            <a:endParaRPr b="0" i="0" sz="36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5951850" y="3503825"/>
            <a:ext cx="56841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“Trading is a game of </a:t>
            </a:r>
            <a:r>
              <a:rPr i="1" lang="en-US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probabilities. You don’t have to be right every time. You just have to follow your rules.”</a:t>
            </a:r>
            <a:endParaRPr i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—source?</a:t>
            </a:r>
            <a:endParaRPr i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838604751_3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g30838604751_3_0"/>
          <p:cNvPicPr preferRelativeResize="0"/>
          <p:nvPr/>
        </p:nvPicPr>
        <p:blipFill rotWithShape="1">
          <a:blip r:embed="rId3">
            <a:alphaModFix/>
          </a:blip>
          <a:srcRect b="2276" l="0" r="0" t="4431"/>
          <a:stretch/>
        </p:blipFill>
        <p:spPr>
          <a:xfrm>
            <a:off x="6562725" y="3252625"/>
            <a:ext cx="5599151" cy="27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0838604751_3_0"/>
          <p:cNvSpPr txBox="1"/>
          <p:nvPr/>
        </p:nvSpPr>
        <p:spPr>
          <a:xfrm>
            <a:off x="1745825" y="690050"/>
            <a:ext cx="764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Signal Selection and Processing for Trading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4" name="Google Shape;164;g30838604751_3_0"/>
          <p:cNvSpPr txBox="1"/>
          <p:nvPr/>
        </p:nvSpPr>
        <p:spPr>
          <a:xfrm>
            <a:off x="762350" y="5569750"/>
            <a:ext cx="6010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Members: Christo, Tom, Sophia, Zichen, …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5" name="Google Shape;165;g30838604751_3_0"/>
          <p:cNvSpPr txBox="1"/>
          <p:nvPr/>
        </p:nvSpPr>
        <p:spPr>
          <a:xfrm>
            <a:off x="762350" y="2223800"/>
            <a:ext cx="6010800" cy="2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pectral"/>
              <a:buChar char="●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Goal was to find signals that have statistically </a:t>
            </a: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significant</a:t>
            </a: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predictive</a:t>
            </a: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power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●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Future steps include creating trading strategies and syncing to backtesting platform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121dee0a3_0_29"/>
          <p:cNvSpPr txBox="1"/>
          <p:nvPr/>
        </p:nvSpPr>
        <p:spPr>
          <a:xfrm>
            <a:off x="7032450" y="399550"/>
            <a:ext cx="41796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Research Team</a:t>
            </a:r>
            <a:endParaRPr b="0" i="0" sz="36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2" name="Google Shape;172;g35121dee0a3_0_29"/>
          <p:cNvSpPr txBox="1"/>
          <p:nvPr/>
        </p:nvSpPr>
        <p:spPr>
          <a:xfrm>
            <a:off x="5951850" y="3503825"/>
            <a:ext cx="56841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&lt;QUOTE&gt;</a:t>
            </a:r>
            <a:endParaRPr b="0" i="1" sz="18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031f6ef95_0_8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9" name="Google Shape;179;g34031f6ef95_0_8"/>
          <p:cNvSpPr txBox="1"/>
          <p:nvPr/>
        </p:nvSpPr>
        <p:spPr>
          <a:xfrm>
            <a:off x="1666500" y="2053675"/>
            <a:ext cx="88590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Advisor: Professor Bae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Vertical Head: Ethan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Members: Charan, Karel, Anthony, Atharva, Diliya, Binayek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3"/>
              </a:rPr>
              <a:t>link to paper</a:t>
            </a:r>
            <a:r>
              <a:rPr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0" name="Google Shape;180;g34031f6ef95_0_8"/>
          <p:cNvSpPr txBox="1"/>
          <p:nvPr/>
        </p:nvSpPr>
        <p:spPr>
          <a:xfrm>
            <a:off x="2274900" y="696750"/>
            <a:ext cx="764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BERT Perspective on Earnings Call Feature Mining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121dee0a3_0_35"/>
          <p:cNvSpPr txBox="1"/>
          <p:nvPr/>
        </p:nvSpPr>
        <p:spPr>
          <a:xfrm>
            <a:off x="6991350" y="406400"/>
            <a:ext cx="41796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Development Team</a:t>
            </a:r>
            <a:endParaRPr b="0" i="0" sz="36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7" name="Google Shape;187;g35121dee0a3_0_35"/>
          <p:cNvSpPr txBox="1"/>
          <p:nvPr/>
        </p:nvSpPr>
        <p:spPr>
          <a:xfrm>
            <a:off x="5951850" y="3503825"/>
            <a:ext cx="56841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-US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&lt;QUOTE&gt;</a:t>
            </a:r>
            <a:endParaRPr b="0" i="1" sz="1800" u="none" cap="none" strike="noStrike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036f32c1c_1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4" name="Google Shape;194;g35036f32c1c_1_0"/>
          <p:cNvSpPr txBox="1"/>
          <p:nvPr/>
        </p:nvSpPr>
        <p:spPr>
          <a:xfrm>
            <a:off x="1666500" y="2053675"/>
            <a:ext cx="88590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" name="Google Shape;195;g35036f32c1c_1_0"/>
          <p:cNvSpPr txBox="1"/>
          <p:nvPr/>
        </p:nvSpPr>
        <p:spPr>
          <a:xfrm>
            <a:off x="2274900" y="696750"/>
            <a:ext cx="764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DEV TEAM SLIDE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2024-09-22T20:02:29Z</dcterms:created>
  <dc:creator>Sidharth Jindal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